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9" r:id="rId2"/>
    <p:sldMasterId id="2147483691" r:id="rId3"/>
  </p:sldMasterIdLst>
  <p:notesMasterIdLst>
    <p:notesMasterId r:id="rId71"/>
  </p:notesMasterIdLst>
  <p:sldIdLst>
    <p:sldId id="256" r:id="rId4"/>
    <p:sldId id="261" r:id="rId5"/>
    <p:sldId id="263" r:id="rId6"/>
    <p:sldId id="265" r:id="rId7"/>
    <p:sldId id="264" r:id="rId8"/>
    <p:sldId id="399" r:id="rId9"/>
    <p:sldId id="269" r:id="rId10"/>
    <p:sldId id="328" r:id="rId11"/>
    <p:sldId id="346" r:id="rId12"/>
    <p:sldId id="324" r:id="rId13"/>
    <p:sldId id="352" r:id="rId14"/>
    <p:sldId id="325" r:id="rId15"/>
    <p:sldId id="354" r:id="rId16"/>
    <p:sldId id="355" r:id="rId17"/>
    <p:sldId id="356" r:id="rId18"/>
    <p:sldId id="353" r:id="rId19"/>
    <p:sldId id="358" r:id="rId20"/>
    <p:sldId id="323" r:id="rId21"/>
    <p:sldId id="359" r:id="rId22"/>
    <p:sldId id="360" r:id="rId23"/>
    <p:sldId id="361" r:id="rId24"/>
    <p:sldId id="357" r:id="rId25"/>
    <p:sldId id="363" r:id="rId26"/>
    <p:sldId id="364" r:id="rId27"/>
    <p:sldId id="312" r:id="rId28"/>
    <p:sldId id="397" r:id="rId29"/>
    <p:sldId id="310" r:id="rId30"/>
    <p:sldId id="316" r:id="rId31"/>
    <p:sldId id="317" r:id="rId32"/>
    <p:sldId id="318" r:id="rId33"/>
    <p:sldId id="319" r:id="rId34"/>
    <p:sldId id="320" r:id="rId35"/>
    <p:sldId id="321" r:id="rId36"/>
    <p:sldId id="398" r:id="rId37"/>
    <p:sldId id="366" r:id="rId38"/>
    <p:sldId id="274" r:id="rId39"/>
    <p:sldId id="275" r:id="rId40"/>
    <p:sldId id="276" r:id="rId41"/>
    <p:sldId id="278" r:id="rId42"/>
    <p:sldId id="400" r:id="rId43"/>
    <p:sldId id="401" r:id="rId44"/>
    <p:sldId id="281" r:id="rId45"/>
    <p:sldId id="284" r:id="rId46"/>
    <p:sldId id="283" r:id="rId47"/>
    <p:sldId id="282" r:id="rId48"/>
    <p:sldId id="285" r:id="rId49"/>
    <p:sldId id="303" r:id="rId50"/>
    <p:sldId id="307" r:id="rId51"/>
    <p:sldId id="299" r:id="rId52"/>
    <p:sldId id="302" r:id="rId53"/>
    <p:sldId id="393" r:id="rId54"/>
    <p:sldId id="304" r:id="rId55"/>
    <p:sldId id="305" r:id="rId56"/>
    <p:sldId id="394" r:id="rId57"/>
    <p:sldId id="395" r:id="rId58"/>
    <p:sldId id="396" r:id="rId59"/>
    <p:sldId id="313" r:id="rId60"/>
    <p:sldId id="342" r:id="rId61"/>
    <p:sldId id="344" r:id="rId62"/>
    <p:sldId id="343" r:id="rId63"/>
    <p:sldId id="345" r:id="rId64"/>
    <p:sldId id="402" r:id="rId65"/>
    <p:sldId id="403" r:id="rId66"/>
    <p:sldId id="404" r:id="rId67"/>
    <p:sldId id="405" r:id="rId68"/>
    <p:sldId id="406" r:id="rId69"/>
    <p:sldId id="407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7" Type="http://schemas.openxmlformats.org/officeDocument/2006/relationships/slide" Target="slides/slide4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5C0B8-BEF7-43EB-869E-13D1B07ACC8B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4131D-ABC4-439F-A75B-1E9405E9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5336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1822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800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220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062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138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9022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172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4720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328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052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857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title"/>
          </p:nvPr>
        </p:nvSpPr>
        <p:spPr>
          <a:xfrm>
            <a:off x="629200" y="984967"/>
            <a:ext cx="109628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body" idx="1"/>
          </p:nvPr>
        </p:nvSpPr>
        <p:spPr>
          <a:xfrm>
            <a:off x="629200" y="2558767"/>
            <a:ext cx="10962800" cy="3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11364721" y="626083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05656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53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5355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9018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075783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646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486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173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2125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758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754010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32148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92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50232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SzPct val="1000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77939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77192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73034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35988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85113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26721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97541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53183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46390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8731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29189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689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3709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555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927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432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03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9F6A30A-FC90-4D60-A502-85847AF98267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AF9F99A-E7C9-44F7-81DE-C5299D2750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6229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E8333FC8-F4E7-4518-BFF2-6C6B9FCB3342}" type="datetimeFigureOut">
              <a:rPr lang="en-IN" smtClean="0"/>
              <a:t>08-07-2022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3EA4856-4BE1-40BB-A2C6-8598E48A46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345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6577642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241211"/>
            <a:ext cx="8384497" cy="4294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384498" cy="871329"/>
          </a:xfrm>
        </p:spPr>
        <p:txBody>
          <a:bodyPr>
            <a:normAutofit fontScale="90000"/>
          </a:bodyPr>
          <a:lstStyle/>
          <a:p>
            <a:r>
              <a:rPr lang="en-US" dirty="0"/>
              <a:t>Computer Network</a:t>
            </a:r>
            <a:br>
              <a:rPr lang="en-US" dirty="0"/>
            </a:br>
            <a:r>
              <a:rPr lang="en-US" sz="3600" dirty="0"/>
              <a:t>Interconnecting of Devices in order to share Resources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241118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t="-2999" b="-2999"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eorgia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Cloud Computing?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77800" algn="just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Cloud computing is a type of Internet-based computing that provides shared computer processing resources and data to computers and other devices on demand. It is a model for enabling ubiquitous, on-demand access to a shared pool of configurable computing resources (e.g., computer networks, servers, storage, applications and services), which can be rapidly provisioned and released with minimal management effort.</a:t>
            </a:r>
          </a:p>
        </p:txBody>
      </p:sp>
    </p:spTree>
    <p:extLst>
      <p:ext uri="{BB962C8B-B14F-4D97-AF65-F5344CB8AC3E}">
        <p14:creationId xmlns:p14="http://schemas.microsoft.com/office/powerpoint/2010/main" val="802720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A8F085F-827C-4202-B402-4BAF6F54B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Cloud Computing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1F80EF-B4BC-46AA-A2A5-D432AAB95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00" y="2259433"/>
            <a:ext cx="10962800" cy="3613600"/>
          </a:xfrm>
        </p:spPr>
        <p:txBody>
          <a:bodyPr/>
          <a:lstStyle/>
          <a:p>
            <a:r>
              <a:rPr lang="en-IN" b="1" cap="all" dirty="0">
                <a:solidFill>
                  <a:schemeClr val="tx1"/>
                </a:solidFill>
                <a:latin typeface="inherit"/>
              </a:rPr>
              <a:t>1. RESOURCES POOLING</a:t>
            </a:r>
          </a:p>
          <a:p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2. ON-DEMAND SELF-SERVICE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3. EASY MAINTENANCE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US" b="1" i="0" cap="all" dirty="0">
                <a:solidFill>
                  <a:schemeClr val="tx1"/>
                </a:solidFill>
                <a:effectLst/>
                <a:latin typeface="inherit"/>
              </a:rPr>
              <a:t>4. SCALABILITY AND RAPID ELASTICITY</a:t>
            </a:r>
            <a:endParaRPr lang="en-US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5.MEASURED AND REPORTING SERVICE</a:t>
            </a:r>
          </a:p>
          <a:p>
            <a:r>
              <a:rPr lang="en-IN" b="1" cap="all" dirty="0">
                <a:solidFill>
                  <a:schemeClr val="tx1"/>
                </a:solidFill>
                <a:latin typeface="inherit"/>
              </a:rPr>
              <a:t>6</a:t>
            </a:r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. SECURITY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cap="all" dirty="0">
                <a:solidFill>
                  <a:schemeClr val="tx1"/>
                </a:solidFill>
                <a:latin typeface="inherit"/>
              </a:rPr>
              <a:t>7</a:t>
            </a:r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. AUTOMATION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cap="all" dirty="0">
                <a:solidFill>
                  <a:schemeClr val="tx1"/>
                </a:solidFill>
                <a:latin typeface="inherit"/>
              </a:rPr>
              <a:t>8</a:t>
            </a:r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. RESILIENCE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cap="all" dirty="0">
                <a:solidFill>
                  <a:schemeClr val="tx1"/>
                </a:solidFill>
                <a:latin typeface="inherit"/>
              </a:rPr>
              <a:t>9</a:t>
            </a:r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. LARGE NETWORK ACCESS</a:t>
            </a:r>
            <a:endParaRPr lang="en-IN" b="1" i="0" cap="all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r>
              <a:rPr lang="en-IN" b="1" i="0" cap="all" dirty="0">
                <a:solidFill>
                  <a:schemeClr val="tx1"/>
                </a:solidFill>
                <a:effectLst/>
                <a:latin typeface="inherit"/>
              </a:rPr>
              <a:t>10. MULTI-TENANCY</a:t>
            </a:r>
          </a:p>
          <a:p>
            <a:endParaRPr lang="en-IN" b="1" i="0" cap="all" dirty="0">
              <a:solidFill>
                <a:srgbClr val="373D40"/>
              </a:solidFill>
              <a:effectLst/>
              <a:latin typeface="Montserrat" panose="00000500000000000000" pitchFamily="2" charset="0"/>
            </a:endParaRPr>
          </a:p>
          <a:p>
            <a:endParaRPr lang="en-IN" b="1" i="0" cap="all" dirty="0">
              <a:solidFill>
                <a:srgbClr val="0693E3"/>
              </a:solidFill>
              <a:effectLst/>
              <a:latin typeface="Montserrat" panose="00000500000000000000" pitchFamily="2" charset="0"/>
            </a:endParaRP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5055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t="-2999" b="-2999"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eorgia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Cloud Model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sz="half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778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Deployment Model</a:t>
            </a:r>
          </a:p>
          <a:p>
            <a:pPr marL="914400" marR="0" lvl="1" indent="-45720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Private Cloud</a:t>
            </a:r>
          </a:p>
          <a:p>
            <a:pPr marL="914400" marR="0" lvl="1" indent="-45720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Public Cloud</a:t>
            </a:r>
          </a:p>
          <a:p>
            <a:pPr marL="914400" marR="0" lvl="1" indent="-45720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Hybrid Cloud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778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Service Model</a:t>
            </a:r>
          </a:p>
          <a:p>
            <a:pPr marL="971550" marR="0" lvl="1" indent="-51435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IaaS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- Entire DC on Cloud</a:t>
            </a:r>
          </a:p>
          <a:p>
            <a:pPr marL="971550" marR="0" lvl="1" indent="-51435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PaaS</a:t>
            </a:r>
            <a:endParaRPr lang="en-US"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71550" marR="0" lvl="1" indent="-51435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SaaS</a:t>
            </a:r>
          </a:p>
        </p:txBody>
      </p:sp>
    </p:spTree>
    <p:extLst>
      <p:ext uri="{BB962C8B-B14F-4D97-AF65-F5344CB8AC3E}">
        <p14:creationId xmlns:p14="http://schemas.microsoft.com/office/powerpoint/2010/main" val="3315736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D19D6B-B26F-4A35-90BF-877C2ECE8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65" y="173833"/>
            <a:ext cx="10962800" cy="1023600"/>
          </a:xfrm>
        </p:spPr>
        <p:txBody>
          <a:bodyPr/>
          <a:lstStyle/>
          <a:p>
            <a:r>
              <a:rPr lang="en-US" dirty="0"/>
              <a:t>IAAS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0DB726-9109-4220-9998-25A032372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4600" y="1419080"/>
            <a:ext cx="10962800" cy="5438920"/>
          </a:xfrm>
        </p:spPr>
        <p:txBody>
          <a:bodyPr/>
          <a:lstStyle/>
          <a:p>
            <a:pPr marL="114300" indent="0" algn="l" rtl="0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Advantages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An IaaS provider is responsible for the entire infrastructure (</a:t>
            </a:r>
            <a:r>
              <a:rPr lang="en-US" b="0" i="0" dirty="0" err="1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Storage,</a:t>
            </a:r>
            <a:r>
              <a:rPr lang="en-US" dirty="0" err="1">
                <a:solidFill>
                  <a:schemeClr val="tx1"/>
                </a:solidFill>
                <a:latin typeface="Lato" panose="020F0502020204030203" pitchFamily="34" charset="0"/>
              </a:rPr>
              <a:t>vm,Network,Security</a:t>
            </a:r>
            <a:r>
              <a:rPr lang="en-US" dirty="0">
                <a:solidFill>
                  <a:schemeClr val="tx1"/>
                </a:solidFill>
                <a:latin typeface="Lato" panose="020F0502020204030203" pitchFamily="34" charset="0"/>
              </a:rPr>
              <a:t>) </a:t>
            </a: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, users are responsible for installing and maintaining apps and operating systems, as well as for security, runtime, middleware and data.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Highly scalable resources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Enterprise-grade infrastructure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Cost depends on consumption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Multitenant architecture, i.e. a single piece of hardware serves many users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The client gets complete control over the infrastructure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Lato" panose="020F0502020204030203" pitchFamily="34" charset="0"/>
              </a:rPr>
              <a:t>Easy to use due to the  automated deployment of hardware</a:t>
            </a:r>
          </a:p>
          <a:p>
            <a:endParaRPr lang="en-US" dirty="0">
              <a:solidFill>
                <a:schemeClr val="tx1"/>
              </a:solidFill>
              <a:latin typeface="Lato" panose="020F0502020204030203" pitchFamily="34" charset="0"/>
            </a:endParaRPr>
          </a:p>
          <a:p>
            <a:pPr marL="114300" indent="0">
              <a:buNone/>
            </a:pPr>
            <a:r>
              <a:rPr lang="en-US" dirty="0">
                <a:solidFill>
                  <a:schemeClr val="tx1"/>
                </a:solidFill>
                <a:latin typeface="Lato" panose="020F0502020204030203" pitchFamily="34" charset="0"/>
              </a:rPr>
              <a:t>Disadvantages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Vendor outages make customers unable to access their data for a while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The need for team training to learn how to manage new infrastructure</a:t>
            </a:r>
          </a:p>
          <a:p>
            <a:pPr marL="114300" indent="0">
              <a:buNone/>
            </a:pP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  <a:latin typeface="Lato" panose="020F0502020204030203" pitchFamily="34" charset="0"/>
            </a:endParaRPr>
          </a:p>
          <a:p>
            <a:endParaRPr lang="en-US" dirty="0">
              <a:solidFill>
                <a:schemeClr val="tx1"/>
              </a:solidFill>
              <a:latin typeface="Lato" panose="020F0502020204030203" pitchFamily="34" charset="0"/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615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8B039-F52D-4A91-BA3F-4E16E0B9C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00" y="173833"/>
            <a:ext cx="10962800" cy="1023600"/>
          </a:xfrm>
        </p:spPr>
        <p:txBody>
          <a:bodyPr/>
          <a:lstStyle/>
          <a:p>
            <a:r>
              <a:rPr lang="en-US" dirty="0" err="1"/>
              <a:t>Paas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07B71-5F69-4B95-9CA4-A46D24FE6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4600" y="1299810"/>
            <a:ext cx="10962800" cy="5246763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tx1"/>
                </a:solidFill>
              </a:rPr>
              <a:t>Features</a:t>
            </a:r>
          </a:p>
          <a:p>
            <a:r>
              <a:rPr lang="en-US" dirty="0">
                <a:solidFill>
                  <a:schemeClr val="tx1"/>
                </a:solidFill>
              </a:rPr>
              <a:t>Allows for developing, testing and hosting apps in the same environment</a:t>
            </a:r>
          </a:p>
          <a:p>
            <a:r>
              <a:rPr lang="en-US" dirty="0">
                <a:solidFill>
                  <a:schemeClr val="tx1"/>
                </a:solidFill>
              </a:rPr>
              <a:t>Resources can be scaled up and down depending on business needs</a:t>
            </a:r>
          </a:p>
          <a:p>
            <a:r>
              <a:rPr lang="en-US" dirty="0">
                <a:solidFill>
                  <a:schemeClr val="tx1"/>
                </a:solidFill>
              </a:rPr>
              <a:t>Multiple users can access the same app in development</a:t>
            </a:r>
          </a:p>
          <a:p>
            <a:r>
              <a:rPr lang="en-US" dirty="0">
                <a:solidFill>
                  <a:schemeClr val="tx1"/>
                </a:solidFill>
              </a:rPr>
              <a:t>The user doesn’t have complete control over the infrastructure</a:t>
            </a:r>
          </a:p>
          <a:p>
            <a:r>
              <a:rPr lang="en-US" dirty="0">
                <a:solidFill>
                  <a:schemeClr val="tx1"/>
                </a:solidFill>
              </a:rPr>
              <a:t>Web services and databases are integrated</a:t>
            </a:r>
          </a:p>
          <a:p>
            <a:r>
              <a:rPr lang="en-US" dirty="0">
                <a:solidFill>
                  <a:schemeClr val="tx1"/>
                </a:solidFill>
              </a:rPr>
              <a:t>Remote teams can collaborate easily</a:t>
            </a:r>
          </a:p>
          <a:p>
            <a:r>
              <a:rPr lang="en-US" dirty="0">
                <a:solidFill>
                  <a:schemeClr val="tx1"/>
                </a:solidFill>
              </a:rPr>
              <a:t>Reduced amount of coding required</a:t>
            </a:r>
          </a:p>
          <a:p>
            <a:r>
              <a:rPr lang="en-US" dirty="0">
                <a:solidFill>
                  <a:schemeClr val="tx1"/>
                </a:solidFill>
              </a:rPr>
              <a:t>Allows for easy migrating to the hybrid cloud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Disadvantages</a:t>
            </a:r>
          </a:p>
          <a:p>
            <a:r>
              <a:rPr lang="en-US" dirty="0">
                <a:solidFill>
                  <a:schemeClr val="tx1"/>
                </a:solidFill>
              </a:rPr>
              <a:t>Compatibility of existing infrastructure (not every element can be cloud-enabled)</a:t>
            </a:r>
          </a:p>
          <a:p>
            <a:r>
              <a:rPr lang="en-US" dirty="0">
                <a:solidFill>
                  <a:schemeClr val="tx1"/>
                </a:solidFill>
              </a:rPr>
              <a:t>Dependency on vendor’s speed, reliability and support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914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6A609-8ED1-44F1-8CCF-F47A0471F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00" y="0"/>
            <a:ext cx="10962800" cy="1023600"/>
          </a:xfrm>
        </p:spPr>
        <p:txBody>
          <a:bodyPr/>
          <a:lstStyle/>
          <a:p>
            <a:r>
              <a:rPr lang="en-US" dirty="0"/>
              <a:t>PAAS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EFF94-89A2-4AB3-B9B6-6D6927FA1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921" y="1023600"/>
            <a:ext cx="10962800" cy="36136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The subscription model of utilizing</a:t>
            </a:r>
          </a:p>
          <a:p>
            <a:r>
              <a:rPr lang="en-US" dirty="0">
                <a:solidFill>
                  <a:schemeClr val="tx1"/>
                </a:solidFill>
              </a:rPr>
              <a:t>No need to download, install or upgrade software</a:t>
            </a:r>
          </a:p>
          <a:p>
            <a:r>
              <a:rPr lang="en-US" dirty="0">
                <a:solidFill>
                  <a:schemeClr val="tx1"/>
                </a:solidFill>
              </a:rPr>
              <a:t>Resources can be scaled depending on requirements</a:t>
            </a:r>
          </a:p>
          <a:p>
            <a:r>
              <a:rPr lang="en-US" dirty="0">
                <a:solidFill>
                  <a:schemeClr val="tx1"/>
                </a:solidFill>
              </a:rPr>
              <a:t>Apps are accessible from any connected device</a:t>
            </a:r>
          </a:p>
          <a:p>
            <a:r>
              <a:rPr lang="en-US" dirty="0">
                <a:solidFill>
                  <a:schemeClr val="tx1"/>
                </a:solidFill>
              </a:rPr>
              <a:t>The provider is responsible for everything</a:t>
            </a:r>
          </a:p>
          <a:p>
            <a:r>
              <a:rPr lang="en-US" dirty="0">
                <a:solidFill>
                  <a:schemeClr val="tx1"/>
                </a:solidFill>
              </a:rPr>
              <a:t>No hardware costs, No initial setup costs, Automated upgrades</a:t>
            </a:r>
          </a:p>
          <a:p>
            <a:r>
              <a:rPr lang="en-US" dirty="0">
                <a:solidFill>
                  <a:schemeClr val="tx1"/>
                </a:solidFill>
              </a:rPr>
              <a:t>Cross-device compatibility, Accessible from any location</a:t>
            </a:r>
          </a:p>
          <a:p>
            <a:r>
              <a:rPr lang="en-US" dirty="0">
                <a:solidFill>
                  <a:schemeClr val="tx1"/>
                </a:solidFill>
              </a:rPr>
              <a:t>Pay-as-you-go model, Scalability, Easy customization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Disadvantages</a:t>
            </a:r>
          </a:p>
          <a:p>
            <a:r>
              <a:rPr lang="en-US" dirty="0">
                <a:solidFill>
                  <a:schemeClr val="tx1"/>
                </a:solidFill>
              </a:rPr>
              <a:t>No freedom, you fully depend on the vendor</a:t>
            </a:r>
          </a:p>
          <a:p>
            <a:r>
              <a:rPr lang="en-IN" dirty="0">
                <a:solidFill>
                  <a:schemeClr val="tx1"/>
                </a:solidFill>
              </a:rPr>
              <a:t>Connectivity is a must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algn="l" rtl="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Lato" panose="020F0502020204030203" pitchFamily="34" charset="0"/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792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065A8-9CCC-4AA8-A73B-A89D463F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54FFA-BEA0-4683-82F4-6543787E1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64837-B6EB-4684-A09F-5EFC2BD603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4274F69-E963-48D3-B11B-372185FFB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073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CD629-5C03-41DF-997C-989BDA307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52" y="273142"/>
            <a:ext cx="8534400" cy="86654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br>
              <a:rPr lang="en-US" sz="1050" b="0" i="0" dirty="0">
                <a:solidFill>
                  <a:srgbClr val="000000"/>
                </a:solidFill>
                <a:effectLst/>
                <a:latin typeface="inter-regular"/>
              </a:rPr>
            </a:br>
            <a:endParaRPr lang="en-IN" sz="1800" dirty="0"/>
          </a:p>
        </p:txBody>
      </p:sp>
      <p:pic>
        <p:nvPicPr>
          <p:cNvPr id="3076" name="Picture 4" descr="Public Cloud">
            <a:extLst>
              <a:ext uri="{FF2B5EF4-FFF2-40B4-BE49-F238E27FC236}">
                <a16:creationId xmlns:a16="http://schemas.microsoft.com/office/drawing/2014/main" id="{7FE40691-A0BD-44B3-A622-B4891A2526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61306"/>
            <a:ext cx="57150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0D3333-0EB0-4F70-B646-F7E98A5EFCBE}"/>
              </a:ext>
            </a:extLst>
          </p:cNvPr>
          <p:cNvSpPr txBox="1"/>
          <p:nvPr/>
        </p:nvSpPr>
        <p:spPr>
          <a:xfrm>
            <a:off x="490331" y="1209372"/>
            <a:ext cx="543339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Public cloud is highly scalable as per the requirement of computing resources.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It is accessible by the general public, so there is no limit to the number of users.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Public cloud is maintained by the cloud service provider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Public cloud is owned at a lower cost than the private and hybrid cloud.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Disadvantages of Public Cloud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Public Cloud is less secure because resources are shared publicly.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Performance depends upon the high-speed internet network link to the cloud provider.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inter-bold"/>
              </a:rPr>
              <a:t>Example:</a:t>
            </a:r>
            <a:r>
              <a:rPr lang="en-IN" b="0" i="0" dirty="0">
                <a:effectLst/>
                <a:latin typeface="inter-regular"/>
              </a:rPr>
              <a:t> Amazon elastic compute cloud (EC2), IBM </a:t>
            </a:r>
            <a:r>
              <a:rPr lang="en-IN" b="0" i="0" dirty="0" err="1">
                <a:effectLst/>
                <a:latin typeface="inter-regular"/>
              </a:rPr>
              <a:t>SmartCloud</a:t>
            </a:r>
            <a:r>
              <a:rPr lang="en-IN" b="0" i="0" dirty="0">
                <a:effectLst/>
                <a:latin typeface="inter-regular"/>
              </a:rPr>
              <a:t> Enterprise, Microsoft, Google App Engine, Windows Azure Services Platform.</a:t>
            </a:r>
            <a:endParaRPr lang="en-US" b="0" i="0" dirty="0">
              <a:effectLst/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-regula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D7FD34-A7C2-4F6B-B92B-275812ADA9C9}"/>
              </a:ext>
            </a:extLst>
          </p:cNvPr>
          <p:cNvSpPr txBox="1"/>
          <p:nvPr/>
        </p:nvSpPr>
        <p:spPr>
          <a:xfrm>
            <a:off x="922752" y="556591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Public CLOUD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4896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906"/>
            <a:ext cx="8534400" cy="1507067"/>
          </a:xfrm>
        </p:spPr>
        <p:txBody>
          <a:bodyPr/>
          <a:lstStyle/>
          <a:p>
            <a:r>
              <a:rPr lang="en-US" dirty="0"/>
              <a:t>Cloud Providers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838199" y="1997839"/>
            <a:ext cx="965491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Amazon Web Services (AWS)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Microsoft Azure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Google Cloud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Alibaba Cloud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IBM Cloud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Oracle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Salesforce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SAP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Rackspace</a:t>
            </a: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Cloud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VMWare</a:t>
            </a:r>
          </a:p>
        </p:txBody>
      </p:sp>
    </p:spTree>
    <p:extLst>
      <p:ext uri="{BB962C8B-B14F-4D97-AF65-F5344CB8AC3E}">
        <p14:creationId xmlns:p14="http://schemas.microsoft.com/office/powerpoint/2010/main" val="3112486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0D4B8-F005-4EEB-A488-40F06538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51" y="238205"/>
            <a:ext cx="8534400" cy="861726"/>
          </a:xfrm>
        </p:spPr>
        <p:txBody>
          <a:bodyPr/>
          <a:lstStyle/>
          <a:p>
            <a:r>
              <a:rPr lang="en-US" dirty="0"/>
              <a:t>Private Cloud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65DA73-C3D3-4609-8B1A-DCDA81B4495A}"/>
              </a:ext>
            </a:extLst>
          </p:cNvPr>
          <p:cNvSpPr txBox="1"/>
          <p:nvPr/>
        </p:nvSpPr>
        <p:spPr>
          <a:xfrm>
            <a:off x="0" y="1498937"/>
            <a:ext cx="664732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Private cloud provides a high level of security and privacy to the users.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Private cloud offers better performance with improved speed and space capacity.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It allows the IT team to quickly allocate and deliver on-demand IT resources.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The organization has full control over the cloud </a:t>
            </a:r>
          </a:p>
          <a:p>
            <a:r>
              <a:rPr lang="en-US" b="0" i="0" dirty="0">
                <a:effectLst/>
                <a:latin typeface="inter-regular"/>
              </a:rPr>
              <a:t>It is suitable for organizations that require a separate cloud for their personal use and data security is the first priority.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-regular"/>
            </a:endParaRPr>
          </a:p>
          <a:p>
            <a:pPr algn="just"/>
            <a:r>
              <a:rPr lang="en-IN" b="0" i="0" dirty="0">
                <a:effectLst/>
                <a:latin typeface="erdana"/>
              </a:rPr>
              <a:t>Disadvantages of Private Cloud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Private cloud is accessible within the organization, so the area of operations is limited.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-regular"/>
              </a:rPr>
              <a:t>Private cloud is not suitable for organizations that have a high user base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inter-bold"/>
              </a:rPr>
              <a:t>Example: </a:t>
            </a:r>
            <a:r>
              <a:rPr lang="en-IN" b="0" i="0" dirty="0">
                <a:effectLst/>
                <a:latin typeface="inter-regular"/>
              </a:rPr>
              <a:t>HP Data </a:t>
            </a:r>
            <a:r>
              <a:rPr lang="en-IN" b="0" i="0" dirty="0" err="1">
                <a:effectLst/>
                <a:latin typeface="inter-regular"/>
              </a:rPr>
              <a:t>Centers</a:t>
            </a:r>
            <a:r>
              <a:rPr lang="en-IN" b="0" i="0" dirty="0">
                <a:effectLst/>
                <a:latin typeface="inter-regular"/>
              </a:rPr>
              <a:t>, Microsoft, </a:t>
            </a:r>
            <a:r>
              <a:rPr lang="en-IN" b="0" i="0" dirty="0" err="1">
                <a:effectLst/>
                <a:latin typeface="inter-regular"/>
              </a:rPr>
              <a:t>Elastra</a:t>
            </a:r>
            <a:r>
              <a:rPr lang="en-IN" b="0" i="0" dirty="0">
                <a:effectLst/>
                <a:latin typeface="inter-regular"/>
              </a:rPr>
              <a:t>-private cloud</a:t>
            </a:r>
            <a:endParaRPr lang="en-US" b="0" i="0" dirty="0">
              <a:effectLst/>
              <a:latin typeface="inter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endParaRPr lang="en-US" dirty="0">
              <a:solidFill>
                <a:srgbClr val="000000"/>
              </a:solidFill>
              <a:latin typeface="inter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endParaRPr lang="en-IN" dirty="0"/>
          </a:p>
        </p:txBody>
      </p:sp>
      <p:pic>
        <p:nvPicPr>
          <p:cNvPr id="4098" name="Picture 2" descr="Private Cloud">
            <a:extLst>
              <a:ext uri="{FF2B5EF4-FFF2-40B4-BE49-F238E27FC236}">
                <a16:creationId xmlns:a16="http://schemas.microsoft.com/office/drawing/2014/main" id="{F9F2DE6E-1344-4360-B923-088AE5678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071" y="2056262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77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 infrastructure">
            <a:extLst>
              <a:ext uri="{FF2B5EF4-FFF2-40B4-BE49-F238E27FC236}">
                <a16:creationId xmlns:a16="http://schemas.microsoft.com/office/drawing/2014/main" id="{B81438AE-CE5E-4512-B384-61923403A26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36" y="387927"/>
            <a:ext cx="9892146" cy="5874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7704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AA2F79-BD1E-4ADA-8F06-6538A205F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93" y="0"/>
            <a:ext cx="10962800" cy="1023600"/>
          </a:xfrm>
        </p:spPr>
        <p:txBody>
          <a:bodyPr/>
          <a:lstStyle/>
          <a:p>
            <a:r>
              <a:rPr lang="en-US" dirty="0"/>
              <a:t>Hybrid </a:t>
            </a:r>
            <a:r>
              <a:rPr lang="en-US" dirty="0" err="1"/>
              <a:t>cLOud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4D40CB-74D8-4D30-8AD1-A51E01AD0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823" y="1023600"/>
            <a:ext cx="7709582" cy="3256852"/>
          </a:xfrm>
        </p:spPr>
        <p:txBody>
          <a:bodyPr/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Hybrid cloud = public cloud + private cloud</a:t>
            </a:r>
          </a:p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Hybrid cloud, non-critical activities are performed by the public cloud and critical activities are performed by the private cloud.</a:t>
            </a:r>
          </a:p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Mainly, a hybrid cloud is used in finance, healthcare, and Universities.</a:t>
            </a: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Hybrid cloud costs less than the private cloud. It helps organizations to save costs for both infrastructure and application support.</a:t>
            </a: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Hybrid cloud provides an excellent way for companies to manage the risk.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Hybrid cloud helps you to deliver new products and services more quickly.</a:t>
            </a:r>
          </a:p>
          <a:p>
            <a:pPr marL="114300" indent="0">
              <a:buNone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Disadvantages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Managing a hybrid cloud is complex because it is difficult to manage more than one type of deployment model.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the hybrid cloud, the reliability of the services depends on cloud service providers.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 Google Application Suite (Gmail, Google Apps, and Google Drive), Office 365 (MS Office on the Web and One Drive), Amazon Web Services.</a:t>
            </a:r>
            <a:endParaRPr lang="en-I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3E8A9C-EBD7-4470-8473-9BE729DF8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677" y="1364420"/>
            <a:ext cx="47625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96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3AF68-4A4B-4A99-AE81-CC01B7EA7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887" y="0"/>
            <a:ext cx="10962800" cy="1023600"/>
          </a:xfrm>
        </p:spPr>
        <p:txBody>
          <a:bodyPr/>
          <a:lstStyle/>
          <a:p>
            <a:r>
              <a:rPr lang="en-US" dirty="0"/>
              <a:t>Community Cloud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6B24A-E26A-4BFE-AD8B-08D963A51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652" y="1023600"/>
            <a:ext cx="6792018" cy="5834400"/>
          </a:xfrm>
        </p:spPr>
        <p:txBody>
          <a:bodyPr/>
          <a:lstStyle/>
          <a:p>
            <a:pPr marL="11430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inter-regular"/>
              </a:rPr>
              <a:t>Advantages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ter-regular"/>
              </a:rPr>
              <a:t>It provides better security than the public cloud.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ter-regular"/>
              </a:rPr>
              <a:t>It provides collaborative and distributive environment.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ter-regular"/>
              </a:rPr>
              <a:t>Community cloud allows us to share cloud resources, infrastructure, and other capabilities among various organizations.</a:t>
            </a:r>
          </a:p>
          <a:p>
            <a:pPr marL="114300" indent="0">
              <a:buNone/>
            </a:pPr>
            <a:r>
              <a:rPr lang="en-IN" dirty="0">
                <a:solidFill>
                  <a:schemeClr val="tx1"/>
                </a:solidFill>
              </a:rPr>
              <a:t>Disadvantages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nter-regular"/>
              </a:rPr>
              <a:t>The fixed amount of data storage and bandwidth is shared among all community members.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nter-regular"/>
              </a:rPr>
              <a:t>Community Cloud is costly than the public cloud.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nter-regular"/>
              </a:rPr>
              <a:t>Sharing responsibilities among organizations is difficult.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nter-regular"/>
              </a:rPr>
              <a:t>Example: Health Care community cloud</a:t>
            </a:r>
          </a:p>
          <a:p>
            <a:pPr algn="just">
              <a:buFont typeface="Arial" panose="020B0604020202020204" pitchFamily="34" charset="0"/>
              <a:buChar char="•"/>
            </a:pPr>
            <a:br>
              <a:rPr lang="en-US" dirty="0">
                <a:solidFill>
                  <a:schemeClr val="tx1"/>
                </a:solidFill>
                <a:latin typeface="inter-regular"/>
              </a:rPr>
            </a:br>
            <a:endParaRPr lang="en-US" dirty="0">
              <a:solidFill>
                <a:schemeClr val="tx1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inter-regular"/>
            </a:endParaRP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31752E-A24F-4162-815B-6DFF6635E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829" y="1696278"/>
            <a:ext cx="47625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155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9D18-30B0-4F27-AAFC-30D3EC48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93628"/>
            <a:ext cx="8534400" cy="800286"/>
          </a:xfrm>
        </p:spPr>
        <p:txBody>
          <a:bodyPr/>
          <a:lstStyle/>
          <a:p>
            <a:r>
              <a:rPr lang="en-US" dirty="0"/>
              <a:t>Types Of CLOUD</a:t>
            </a:r>
            <a:endParaRPr lang="en-IN" dirty="0"/>
          </a:p>
        </p:txBody>
      </p:sp>
      <p:pic>
        <p:nvPicPr>
          <p:cNvPr id="2050" name="Picture 2" descr="Comparison among Public, Private, Hybrid and Community Cloud">
            <a:extLst>
              <a:ext uri="{FF2B5EF4-FFF2-40B4-BE49-F238E27FC236}">
                <a16:creationId xmlns:a16="http://schemas.microsoft.com/office/drawing/2014/main" id="{A36BAEFD-BDF6-4D47-B0CB-BF876215E2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85" y="1463638"/>
            <a:ext cx="11462829" cy="501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618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0CB9C1-F2D7-4A78-B6F3-123DE8065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in Cloud environments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6E366A-F747-4219-B411-923C5602E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i="0" dirty="0">
                <a:solidFill>
                  <a:srgbClr val="273239"/>
                </a:solidFill>
                <a:effectLst/>
                <a:latin typeface="urw-din"/>
              </a:rPr>
              <a:t>1. Data Security and Privacy</a:t>
            </a:r>
          </a:p>
          <a:p>
            <a:r>
              <a:rPr lang="en-IN" sz="2400" b="1" i="0" dirty="0">
                <a:solidFill>
                  <a:srgbClr val="273239"/>
                </a:solidFill>
                <a:effectLst/>
                <a:latin typeface="urw-din"/>
              </a:rPr>
              <a:t>2. Cost Management</a:t>
            </a:r>
          </a:p>
          <a:p>
            <a:r>
              <a:rPr lang="en-IN" sz="2400" b="1" dirty="0">
                <a:solidFill>
                  <a:srgbClr val="273239"/>
                </a:solidFill>
                <a:latin typeface="urw-din"/>
              </a:rPr>
              <a:t>3</a:t>
            </a:r>
            <a:r>
              <a:rPr lang="en-IN" sz="2400" b="1" i="0" dirty="0">
                <a:solidFill>
                  <a:srgbClr val="273239"/>
                </a:solidFill>
                <a:effectLst/>
                <a:latin typeface="urw-din"/>
              </a:rPr>
              <a:t>. Performance Challenges</a:t>
            </a:r>
          </a:p>
          <a:p>
            <a:r>
              <a:rPr lang="en-IN" sz="2400" b="1" dirty="0">
                <a:solidFill>
                  <a:srgbClr val="273239"/>
                </a:solidFill>
                <a:latin typeface="urw-din"/>
              </a:rPr>
              <a:t>4</a:t>
            </a:r>
            <a:r>
              <a:rPr lang="en-IN" sz="2400" b="1" i="0" dirty="0">
                <a:solidFill>
                  <a:srgbClr val="273239"/>
                </a:solidFill>
                <a:effectLst/>
                <a:latin typeface="urw-din"/>
              </a:rPr>
              <a:t>. Interoperability and Flexibility</a:t>
            </a:r>
          </a:p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5</a:t>
            </a:r>
            <a:r>
              <a:rPr lang="en-US" sz="2400" b="1" i="0" dirty="0">
                <a:solidFill>
                  <a:srgbClr val="273239"/>
                </a:solidFill>
                <a:effectLst/>
                <a:latin typeface="urw-din"/>
              </a:rPr>
              <a:t>. High Dependence on Network</a:t>
            </a:r>
          </a:p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6</a:t>
            </a:r>
            <a:r>
              <a:rPr lang="en-US" sz="2400" b="1" i="0" dirty="0">
                <a:solidFill>
                  <a:srgbClr val="273239"/>
                </a:solidFill>
                <a:effectLst/>
                <a:latin typeface="urw-din"/>
              </a:rPr>
              <a:t>. Lack of Knowledge and Expertise</a:t>
            </a:r>
          </a:p>
          <a:p>
            <a:endParaRPr lang="en-US" sz="2400" b="1" i="0" dirty="0">
              <a:solidFill>
                <a:srgbClr val="273239"/>
              </a:solidFill>
              <a:effectLst/>
              <a:latin typeface="urw-din"/>
            </a:endParaRPr>
          </a:p>
          <a:p>
            <a:endParaRPr lang="en-IN" b="1" i="0" dirty="0">
              <a:solidFill>
                <a:srgbClr val="273239"/>
              </a:solidFill>
              <a:effectLst/>
              <a:latin typeface="urw-din"/>
            </a:endParaRPr>
          </a:p>
          <a:p>
            <a:endParaRPr lang="en-IN" b="1" i="0" dirty="0">
              <a:solidFill>
                <a:srgbClr val="273239"/>
              </a:solidFill>
              <a:effectLst/>
              <a:latin typeface="urw-din"/>
            </a:endParaRPr>
          </a:p>
          <a:p>
            <a:endParaRPr lang="en-US" b="1" dirty="0">
              <a:solidFill>
                <a:srgbClr val="273239"/>
              </a:solidFill>
              <a:latin typeface="urw-din"/>
            </a:endParaRPr>
          </a:p>
          <a:p>
            <a:pPr marL="114300" indent="0">
              <a:buNone/>
            </a:pPr>
            <a:endParaRPr lang="en-US" b="1" i="0" dirty="0">
              <a:solidFill>
                <a:srgbClr val="273239"/>
              </a:solidFill>
              <a:effectLst/>
              <a:latin typeface="urw-din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429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CCDB-26C2-48A5-85DA-513F5AEDB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00" y="322358"/>
            <a:ext cx="10962800" cy="1023600"/>
          </a:xfrm>
        </p:spPr>
        <p:txBody>
          <a:bodyPr/>
          <a:lstStyle/>
          <a:p>
            <a:r>
              <a:rPr lang="en-IN" dirty="0"/>
              <a:t>Automation possibilities in cloud platform,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4F081-16A0-48DB-B4D4-86A344560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886" y="1511846"/>
            <a:ext cx="10962800" cy="3613600"/>
          </a:xfrm>
        </p:spPr>
        <p:txBody>
          <a:bodyPr/>
          <a:lstStyle/>
          <a:p>
            <a:r>
              <a:rPr lang="en-IN" b="1" i="0" dirty="0">
                <a:solidFill>
                  <a:srgbClr val="323C3E"/>
                </a:solidFill>
                <a:effectLst/>
                <a:latin typeface="inherit"/>
              </a:rPr>
              <a:t>AWS CloudFormation: </a:t>
            </a:r>
            <a:r>
              <a:rPr lang="en-US" b="0" i="0" dirty="0">
                <a:solidFill>
                  <a:srgbClr val="323C3E"/>
                </a:solidFill>
                <a:effectLst/>
                <a:latin typeface="Lato" panose="020F0502020204030203" pitchFamily="34" charset="0"/>
              </a:rPr>
              <a:t> this tool mechanizes and sends resources into your AWS cloud infrastructure.</a:t>
            </a:r>
            <a:endParaRPr lang="en-IN" b="0" i="0" dirty="0">
              <a:solidFill>
                <a:srgbClr val="323C3E"/>
              </a:solidFill>
              <a:effectLst/>
              <a:latin typeface="inherit"/>
            </a:endParaRPr>
          </a:p>
          <a:p>
            <a:r>
              <a:rPr lang="en-IN" b="1" i="0" u="none" strike="noStrike" dirty="0">
                <a:solidFill>
                  <a:srgbClr val="101820"/>
                </a:solidFill>
                <a:effectLst/>
                <a:latin typeface="proxima-nova"/>
              </a:rPr>
              <a:t>Terraform</a:t>
            </a:r>
            <a:r>
              <a:rPr lang="en-IN" b="0" i="0" dirty="0">
                <a:solidFill>
                  <a:srgbClr val="101820"/>
                </a:solidFill>
                <a:effectLst/>
                <a:latin typeface="proxima-nova"/>
              </a:rPr>
              <a:t>  </a:t>
            </a:r>
            <a:r>
              <a:rPr lang="en-IN" b="1" i="0" dirty="0">
                <a:solidFill>
                  <a:srgbClr val="323C3E"/>
                </a:solidFill>
                <a:effectLst/>
                <a:latin typeface="inherit"/>
              </a:rPr>
              <a:t>: </a:t>
            </a:r>
            <a:r>
              <a:rPr lang="en-US" b="0" i="0" dirty="0">
                <a:solidFill>
                  <a:srgbClr val="101820"/>
                </a:solidFill>
                <a:effectLst/>
                <a:latin typeface="proxima-nova"/>
              </a:rPr>
              <a:t>Terraform is an open source tool by </a:t>
            </a:r>
            <a:r>
              <a:rPr lang="en-US" b="0" i="0" dirty="0" err="1">
                <a:solidFill>
                  <a:srgbClr val="101820"/>
                </a:solidFill>
                <a:effectLst/>
                <a:latin typeface="proxima-nova"/>
              </a:rPr>
              <a:t>Hashicorp</a:t>
            </a:r>
            <a:r>
              <a:rPr lang="en-US" b="0" i="0" dirty="0">
                <a:solidFill>
                  <a:srgbClr val="101820"/>
                </a:solidFill>
                <a:effectLst/>
                <a:latin typeface="proxima-nova"/>
              </a:rPr>
              <a:t>, which lets you build, modify and version Infrastructure as Code.</a:t>
            </a:r>
            <a:endParaRPr lang="en-IN" b="0" i="0" dirty="0">
              <a:solidFill>
                <a:srgbClr val="323C3E"/>
              </a:solidFill>
              <a:effectLst/>
              <a:latin typeface="inherit"/>
            </a:endParaRPr>
          </a:p>
          <a:p>
            <a:r>
              <a:rPr lang="en-IN" b="1" i="0" dirty="0">
                <a:solidFill>
                  <a:srgbClr val="323C3E"/>
                </a:solidFill>
                <a:effectLst/>
                <a:latin typeface="inherit"/>
              </a:rPr>
              <a:t>Puppet:</a:t>
            </a:r>
            <a:r>
              <a:rPr lang="en-US" b="0" i="0" dirty="0">
                <a:solidFill>
                  <a:srgbClr val="323C3E"/>
                </a:solidFill>
                <a:effectLst/>
                <a:latin typeface="Lato" panose="020F0502020204030203" pitchFamily="34" charset="0"/>
              </a:rPr>
              <a:t> Helps configure, model, and authorize infrastructure configurations. Works for all cloud variations, from computing to storage and further to systems networking resources at a large scale.</a:t>
            </a:r>
            <a:endParaRPr lang="en-IN" b="0" i="0" dirty="0">
              <a:solidFill>
                <a:srgbClr val="323C3E"/>
              </a:solidFill>
              <a:effectLst/>
              <a:latin typeface="inherit"/>
            </a:endParaRPr>
          </a:p>
          <a:p>
            <a:r>
              <a:rPr lang="en-IN" b="1" i="0" dirty="0">
                <a:solidFill>
                  <a:srgbClr val="323C3E"/>
                </a:solidFill>
                <a:effectLst/>
                <a:latin typeface="inherit"/>
              </a:rPr>
              <a:t>Kubernetes: </a:t>
            </a:r>
            <a:r>
              <a:rPr lang="en-US" b="0" i="0" dirty="0">
                <a:solidFill>
                  <a:srgbClr val="323C3E"/>
                </a:solidFill>
                <a:effectLst/>
                <a:latin typeface="Lato" panose="020F0502020204030203" pitchFamily="34" charset="0"/>
              </a:rPr>
              <a:t> A holder organization apparatus is known for scaling, automating deployment, and the management of compartment applications.</a:t>
            </a:r>
            <a:endParaRPr lang="en-IN" b="0" i="0" dirty="0">
              <a:solidFill>
                <a:srgbClr val="323C3E"/>
              </a:solidFill>
              <a:effectLst/>
              <a:latin typeface="inherit"/>
            </a:endParaRPr>
          </a:p>
          <a:p>
            <a:r>
              <a:rPr lang="en-IN" b="1" i="0" u="none" strike="noStrike" dirty="0">
                <a:solidFill>
                  <a:srgbClr val="101820"/>
                </a:solidFill>
                <a:effectLst/>
                <a:latin typeface="proxima-nova"/>
              </a:rPr>
              <a:t>Ansible: </a:t>
            </a:r>
            <a:r>
              <a:rPr lang="en-US" b="0" i="0" dirty="0">
                <a:solidFill>
                  <a:srgbClr val="101820"/>
                </a:solidFill>
                <a:effectLst/>
                <a:latin typeface="proxima-nova"/>
              </a:rPr>
              <a:t>Ansible is another configuration management product that is synonymous with </a:t>
            </a:r>
            <a:r>
              <a:rPr lang="en-US" b="0" i="0" dirty="0" err="1">
                <a:solidFill>
                  <a:srgbClr val="101820"/>
                </a:solidFill>
                <a:effectLst/>
                <a:latin typeface="proxima-nova"/>
              </a:rPr>
              <a:t>IaC</a:t>
            </a:r>
            <a:r>
              <a:rPr lang="en-US" b="0" i="0" dirty="0">
                <a:solidFill>
                  <a:srgbClr val="101820"/>
                </a:solidFill>
                <a:effectLst/>
                <a:latin typeface="proxima-nova"/>
              </a:rPr>
              <a:t>, developed by Red Hat</a:t>
            </a:r>
            <a:endParaRPr lang="en-IN" b="1" i="0" u="none" strike="noStrike" dirty="0">
              <a:solidFill>
                <a:srgbClr val="101820"/>
              </a:solidFill>
              <a:effectLst/>
              <a:latin typeface="proxima-nova"/>
            </a:endParaRPr>
          </a:p>
          <a:p>
            <a:r>
              <a:rPr lang="en-IN" b="1" i="0" u="none" strike="noStrike" dirty="0">
                <a:solidFill>
                  <a:srgbClr val="101820"/>
                </a:solidFill>
                <a:effectLst/>
                <a:latin typeface="proxima-nova"/>
              </a:rPr>
              <a:t>AWS Elastic Beanstalk: </a:t>
            </a:r>
            <a:r>
              <a:rPr lang="en-US" b="0" i="0" dirty="0">
                <a:solidFill>
                  <a:srgbClr val="101820"/>
                </a:solidFill>
                <a:effectLst/>
                <a:latin typeface="proxima-nova"/>
              </a:rPr>
              <a:t>Elastic Beanstalk is an automation platform that lets you deploy applications developed with Java, .NET, PHP, Node.js, Python, Ruby, Go, and Docker, across EC2 instances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5427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= EC2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294" b="11331"/>
          <a:stretch/>
        </p:blipFill>
        <p:spPr>
          <a:xfrm>
            <a:off x="207818" y="1205346"/>
            <a:ext cx="11542568" cy="551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– Elastic Load Balancing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137" b="11283"/>
          <a:stretch/>
        </p:blipFill>
        <p:spPr>
          <a:xfrm>
            <a:off x="838200" y="1607127"/>
            <a:ext cx="11271539" cy="456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03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– Auto Scaling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208" t="11721" r="1508" b="19697"/>
          <a:stretch/>
        </p:blipFill>
        <p:spPr>
          <a:xfrm>
            <a:off x="975880" y="1690688"/>
            <a:ext cx="9927647" cy="428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21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- Storage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277" b="11777"/>
          <a:stretch/>
        </p:blipFill>
        <p:spPr>
          <a:xfrm>
            <a:off x="429490" y="1260765"/>
            <a:ext cx="10924309" cy="532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35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-Storage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14" t="37155" r="-914" b="11150"/>
          <a:stretch/>
        </p:blipFill>
        <p:spPr>
          <a:xfrm>
            <a:off x="290946" y="1683327"/>
            <a:ext cx="10606520" cy="499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79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D7D750-51EC-4495-8992-C31B69DD5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784" y="-204625"/>
            <a:ext cx="10363200" cy="1470025"/>
          </a:xfrm>
        </p:spPr>
        <p:txBody>
          <a:bodyPr/>
          <a:lstStyle/>
          <a:p>
            <a:r>
              <a:rPr lang="en-US" dirty="0"/>
              <a:t>Switching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5E95F1-69AF-4467-932F-81D3537CE6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678" y="1524000"/>
            <a:ext cx="5472748" cy="399493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Switches are used to connect multiple devices on the same network within a campus.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Allowing the various devices to share information and talk to each other.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  <a:effectLst/>
              </a:rPr>
              <a:t> </a:t>
            </a:r>
            <a:r>
              <a:rPr lang="en-US" dirty="0">
                <a:solidFill>
                  <a:schemeClr val="tx1"/>
                </a:solidFill>
              </a:rPr>
              <a:t>The switch makes its forwarding decisions based only on the Layer 2 Ethernet MAC addresses.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122" name="Picture 2" descr="Figure 3-1">
            <a:extLst>
              <a:ext uri="{FF2B5EF4-FFF2-40B4-BE49-F238E27FC236}">
                <a16:creationId xmlns:a16="http://schemas.microsoft.com/office/drawing/2014/main" id="{B81C3D34-3873-4A2A-B7C2-A87B18B29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0483"/>
            <a:ext cx="5136345" cy="399493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395784" y="1265400"/>
            <a:ext cx="882704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8169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– Amazon RDS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833" b="10761"/>
          <a:stretch/>
        </p:blipFill>
        <p:spPr>
          <a:xfrm>
            <a:off x="498763" y="1343891"/>
            <a:ext cx="11249891" cy="532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5368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- IAM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209" b="10255"/>
          <a:stretch/>
        </p:blipFill>
        <p:spPr>
          <a:xfrm>
            <a:off x="678872" y="1191491"/>
            <a:ext cx="10674928" cy="543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536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– Simple Notification Service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939" b="5381"/>
          <a:stretch/>
        </p:blipFill>
        <p:spPr>
          <a:xfrm>
            <a:off x="512618" y="1371601"/>
            <a:ext cx="10723418" cy="512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602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– Simple Queue Service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787" b="7859"/>
          <a:stretch/>
        </p:blipFill>
        <p:spPr>
          <a:xfrm>
            <a:off x="734289" y="1371600"/>
            <a:ext cx="10723419" cy="50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3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Pricing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1553" b="11311"/>
          <a:stretch/>
        </p:blipFill>
        <p:spPr>
          <a:xfrm>
            <a:off x="838200" y="1274618"/>
            <a:ext cx="11049000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72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7FFCB-4FBD-40FF-83B1-3265CB97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967AE-D0E3-4EC6-9FF7-B4F53BEF8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78" y="101345"/>
            <a:ext cx="11390522" cy="621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40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0" r="10425" b="8103"/>
          <a:stretch/>
        </p:blipFill>
        <p:spPr bwMode="auto">
          <a:xfrm>
            <a:off x="1553553" y="116632"/>
            <a:ext cx="9114447" cy="6624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20039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64"/>
          <a:stretch/>
        </p:blipFill>
        <p:spPr bwMode="auto">
          <a:xfrm>
            <a:off x="1534941" y="116633"/>
            <a:ext cx="9133059" cy="5840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52611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85"/>
          <a:stretch/>
        </p:blipFill>
        <p:spPr bwMode="auto">
          <a:xfrm>
            <a:off x="1524000" y="116633"/>
            <a:ext cx="9144000" cy="6741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482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111" r="9782" b="11501"/>
          <a:stretch/>
        </p:blipFill>
        <p:spPr bwMode="auto">
          <a:xfrm>
            <a:off x="1537677" y="116632"/>
            <a:ext cx="9173363" cy="6741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2037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14E653-7F54-411B-94D4-A377FC280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56" y="307050"/>
            <a:ext cx="10962800" cy="1023600"/>
          </a:xfrm>
        </p:spPr>
        <p:txBody>
          <a:bodyPr/>
          <a:lstStyle/>
          <a:p>
            <a:r>
              <a:rPr lang="en-US" dirty="0"/>
              <a:t>ROUTER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279298-EE92-4749-BDB3-2A3CB95F2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00" y="2008567"/>
            <a:ext cx="4949965" cy="4163800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</a:rPr>
              <a:t>It is a Network layer device.</a:t>
            </a:r>
          </a:p>
          <a:p>
            <a:r>
              <a:rPr lang="en-US" sz="2800" b="1" dirty="0">
                <a:solidFill>
                  <a:schemeClr val="tx1"/>
                </a:solidFill>
              </a:rPr>
              <a:t>Used to connect different networks</a:t>
            </a:r>
          </a:p>
          <a:p>
            <a:r>
              <a:rPr lang="en-US" sz="2800" b="1" dirty="0">
                <a:solidFill>
                  <a:schemeClr val="tx1"/>
                </a:solidFill>
              </a:rPr>
              <a:t>Does Packet Filtering.</a:t>
            </a:r>
          </a:p>
          <a:p>
            <a:r>
              <a:rPr lang="en-US" sz="2800" b="1" dirty="0">
                <a:solidFill>
                  <a:schemeClr val="tx1"/>
                </a:solidFill>
              </a:rPr>
              <a:t>Finds Best path . </a:t>
            </a:r>
            <a:endParaRPr lang="en-IN" sz="2800" b="1" dirty="0">
              <a:solidFill>
                <a:schemeClr val="tx1"/>
              </a:solidFill>
            </a:endParaRPr>
          </a:p>
        </p:txBody>
      </p:sp>
      <p:pic>
        <p:nvPicPr>
          <p:cNvPr id="6148" name="Picture 4" descr="TWG-431BR">
            <a:extLst>
              <a:ext uri="{FF2B5EF4-FFF2-40B4-BE49-F238E27FC236}">
                <a16:creationId xmlns:a16="http://schemas.microsoft.com/office/drawing/2014/main" id="{45329D0B-16FD-4DE4-B455-3E6735262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165" y="2008567"/>
            <a:ext cx="5903844" cy="375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395784" y="1265400"/>
            <a:ext cx="882704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489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696"/>
          <a:stretch/>
        </p:blipFill>
        <p:spPr>
          <a:xfrm>
            <a:off x="470263" y="440276"/>
            <a:ext cx="10829109" cy="592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458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263" y="201196"/>
            <a:ext cx="10962800" cy="1023600"/>
          </a:xfrm>
        </p:spPr>
        <p:txBody>
          <a:bodyPr/>
          <a:lstStyle/>
          <a:p>
            <a:r>
              <a:rPr lang="en-US" dirty="0"/>
              <a:t>DevOps Lifecycle &amp; Work Flow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63" y="1664791"/>
            <a:ext cx="10800800" cy="507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52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Infrasturcture</a:t>
            </a:r>
            <a:r>
              <a:rPr lang="en-US" dirty="0"/>
              <a:t> as CODE</a:t>
            </a:r>
            <a:endParaRPr lang="en-IN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" b="6301"/>
          <a:stretch/>
        </p:blipFill>
        <p:spPr bwMode="auto">
          <a:xfrm>
            <a:off x="103342" y="132521"/>
            <a:ext cx="11797110" cy="6520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1381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Working</a:t>
            </a:r>
            <a:br>
              <a:rPr lang="en-US" dirty="0"/>
            </a:b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9" b="7938"/>
          <a:stretch/>
        </p:blipFill>
        <p:spPr bwMode="auto">
          <a:xfrm>
            <a:off x="106946" y="0"/>
            <a:ext cx="11607976" cy="6845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4289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65" b="6451"/>
          <a:stretch/>
        </p:blipFill>
        <p:spPr bwMode="auto">
          <a:xfrm>
            <a:off x="119270" y="188640"/>
            <a:ext cx="11860695" cy="666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20978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1" b="7831"/>
          <a:stretch/>
        </p:blipFill>
        <p:spPr bwMode="auto">
          <a:xfrm>
            <a:off x="401781" y="188640"/>
            <a:ext cx="11568545" cy="666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18268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21" b="10030"/>
          <a:stretch/>
        </p:blipFill>
        <p:spPr bwMode="auto">
          <a:xfrm>
            <a:off x="207818" y="188640"/>
            <a:ext cx="11776364" cy="6480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20078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51"/>
          <a:stretch/>
        </p:blipFill>
        <p:spPr bwMode="auto">
          <a:xfrm>
            <a:off x="96982" y="180109"/>
            <a:ext cx="11901054" cy="6644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21594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09" y="94320"/>
            <a:ext cx="11831782" cy="666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25159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73"/>
          <a:stretch/>
        </p:blipFill>
        <p:spPr bwMode="auto">
          <a:xfrm>
            <a:off x="304800" y="260648"/>
            <a:ext cx="11485417" cy="626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5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B9018C-5FAD-4801-8359-B11BF055CEB2}"/>
              </a:ext>
            </a:extLst>
          </p:cNvPr>
          <p:cNvSpPr txBox="1"/>
          <p:nvPr/>
        </p:nvSpPr>
        <p:spPr>
          <a:xfrm>
            <a:off x="399393" y="240835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F</a:t>
            </a:r>
            <a:r>
              <a:rPr lang="en-IN" sz="4400" b="1" dirty="0"/>
              <a:t>IREWALL</a:t>
            </a:r>
          </a:p>
          <a:p>
            <a:endParaRPr lang="en-IN" dirty="0"/>
          </a:p>
        </p:txBody>
      </p:sp>
      <p:pic>
        <p:nvPicPr>
          <p:cNvPr id="1026" name="Picture 2" descr="firewall-1">
            <a:extLst>
              <a:ext uri="{FF2B5EF4-FFF2-40B4-BE49-F238E27FC236}">
                <a16:creationId xmlns:a16="http://schemas.microsoft.com/office/drawing/2014/main" id="{B288BA09-3F57-448C-92CD-05718255C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266" y="1712944"/>
            <a:ext cx="4319467" cy="37478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9B97F1-6E65-4CD6-9695-A87C6A217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3137" y="1766905"/>
            <a:ext cx="5227857" cy="4395952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F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irewall is a security software or hardware that can monitor and control network traffic, both incoming and outgoing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C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+mj-lt"/>
              </a:rPr>
              <a:t>apable of preventing unauthorized access to/from private networks.</a:t>
            </a:r>
            <a:endParaRPr lang="en-IN" sz="2800" b="1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95784" y="1265400"/>
            <a:ext cx="882704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7642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0"/>
          <a:stretch/>
        </p:blipFill>
        <p:spPr bwMode="auto">
          <a:xfrm>
            <a:off x="235527" y="0"/>
            <a:ext cx="11623964" cy="666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23006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63552" y="620688"/>
            <a:ext cx="8229600" cy="5976664"/>
          </a:xfrm>
        </p:spPr>
        <p:txBody>
          <a:bodyPr>
            <a:normAutofit/>
          </a:bodyPr>
          <a:lstStyle/>
          <a:p>
            <a:r>
              <a:rPr lang="en-US" dirty="0"/>
              <a:t>Edge location-we don’t have to configure any server, it stores the popular responses .it will remain for 24 </a:t>
            </a:r>
            <a:r>
              <a:rPr lang="en-US" dirty="0" err="1"/>
              <a:t>hrs</a:t>
            </a:r>
            <a:r>
              <a:rPr lang="en-US" dirty="0"/>
              <a:t> by default.</a:t>
            </a:r>
          </a:p>
          <a:p>
            <a:r>
              <a:rPr lang="en-US" dirty="0"/>
              <a:t>Regional edge location- Amazon has added several regional edge location.</a:t>
            </a:r>
          </a:p>
          <a:p>
            <a:r>
              <a:rPr lang="en-US" dirty="0"/>
              <a:t>Cache is bit larger</a:t>
            </a:r>
          </a:p>
          <a:p>
            <a:r>
              <a:rPr lang="en-US" dirty="0"/>
              <a:t>Reduce the burden of origin</a:t>
            </a:r>
          </a:p>
          <a:p>
            <a:r>
              <a:rPr lang="en-US" dirty="0"/>
              <a:t>Parity with edge location- a cache invalidation request removes object from edge &amp; regional locations</a:t>
            </a:r>
          </a:p>
          <a:p>
            <a:r>
              <a:rPr lang="en-US" dirty="0"/>
              <a:t>Whenever user tries to access data from specific country, he will be automatically routed to nearest edge location server.</a:t>
            </a:r>
          </a:p>
          <a:p>
            <a:r>
              <a:rPr lang="en-US" dirty="0"/>
              <a:t>Low latency with best possible performance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13565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98" b="14438"/>
          <a:stretch/>
        </p:blipFill>
        <p:spPr bwMode="auto">
          <a:xfrm>
            <a:off x="138545" y="0"/>
            <a:ext cx="1179021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0782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3" t="-2762" r="-2863" b="9561"/>
          <a:stretch/>
        </p:blipFill>
        <p:spPr bwMode="auto">
          <a:xfrm>
            <a:off x="1" y="58769"/>
            <a:ext cx="12330544" cy="661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57002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FE6DFB-FC2B-45A7-9E66-7B5A27155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1AF270-ED57-40C6-8B15-745FBF329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F2070-3110-4E43-BB9D-97F168946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25" y="143136"/>
            <a:ext cx="11317357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184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0B798C-1DE6-47B1-B4AF-E2E639DCB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E03E07-2BEF-43A8-ABAB-86D3D1B71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D2CB1F-C77A-43CE-B6AC-F8597C58F0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50" b="4005"/>
          <a:stretch/>
        </p:blipFill>
        <p:spPr>
          <a:xfrm>
            <a:off x="212035" y="13252"/>
            <a:ext cx="11807687" cy="65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081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D61D96-E98D-483C-84A9-6BCD979E9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19C51A-0E54-4C08-8FB5-41C3E831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86B23-FD9F-4F5E-96B7-7324F1DD4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52" y="0"/>
            <a:ext cx="11264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727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15"/>
          <a:stretch/>
        </p:blipFill>
        <p:spPr bwMode="auto">
          <a:xfrm>
            <a:off x="477078" y="116632"/>
            <a:ext cx="11237844" cy="6624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98213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82"/>
          <a:stretch/>
        </p:blipFill>
        <p:spPr bwMode="auto">
          <a:xfrm>
            <a:off x="609600" y="161078"/>
            <a:ext cx="10880035" cy="5846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17120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825" y="274638"/>
            <a:ext cx="10972799" cy="643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1862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9EEC88-1FC1-4CFF-97B2-0D5DD54C0FC9}"/>
              </a:ext>
            </a:extLst>
          </p:cNvPr>
          <p:cNvSpPr txBox="1"/>
          <p:nvPr/>
        </p:nvSpPr>
        <p:spPr>
          <a:xfrm>
            <a:off x="1115291" y="1623732"/>
            <a:ext cx="9961418" cy="4855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 supply and distribution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Uninterruptable power supplies (UPS) for reliability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Stand-by generators for use in the case of a mains power failure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Ventilation and cooling for the IT equipment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 detection and suppression systems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Physical security and access control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 connectivity to the outside world</a:t>
            </a:r>
            <a:endParaRPr lang="en-IN" sz="1600" dirty="0">
              <a:solidFill>
                <a:srgbClr val="0F285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Compute: </a:t>
            </a:r>
            <a:r>
              <a:rPr lang="en-IN" sz="1800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memory and processing power to run the applications, generally provided by high-end servers</a:t>
            </a:r>
            <a:endParaRPr lang="en-IN" sz="1600" dirty="0">
              <a:solidFill>
                <a:srgbClr val="191919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Storage: </a:t>
            </a:r>
            <a:r>
              <a:rPr lang="en-IN" sz="1800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Important enterprise data is generally housed in a data </a:t>
            </a:r>
            <a:r>
              <a:rPr lang="en-IN" sz="1800" dirty="0" err="1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800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on media ranging from tape to solid-state drives, with multiple backups</a:t>
            </a:r>
            <a:endParaRPr lang="en-IN" sz="1600" dirty="0">
              <a:solidFill>
                <a:srgbClr val="191919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Networking: </a:t>
            </a:r>
            <a:r>
              <a:rPr lang="en-IN" sz="1800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Interconnections between data </a:t>
            </a:r>
            <a:r>
              <a:rPr lang="en-IN" sz="1800" dirty="0" err="1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800" dirty="0">
                <a:solidFill>
                  <a:srgbClr val="191919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components and to the outside world, including routers, switches, application-delivery controllers, and more</a:t>
            </a:r>
            <a:endParaRPr lang="en-IN" sz="1600" dirty="0">
              <a:solidFill>
                <a:srgbClr val="191919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D811FE-81D8-4640-BF45-651828EA4A85}"/>
              </a:ext>
            </a:extLst>
          </p:cNvPr>
          <p:cNvSpPr txBox="1"/>
          <p:nvPr/>
        </p:nvSpPr>
        <p:spPr>
          <a:xfrm>
            <a:off x="675861" y="543339"/>
            <a:ext cx="960782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DATA CENTRES</a:t>
            </a:r>
          </a:p>
          <a:p>
            <a:pPr algn="ctr"/>
            <a:r>
              <a:rPr lang="en-IN" sz="1800" dirty="0">
                <a:solidFill>
                  <a:srgbClr val="0F285A"/>
                </a:solidFill>
                <a:effectLst/>
                <a:latin typeface="Source Sans Pro" panose="020B05030304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centre is simply a facility that a business uses to house its IT equipment.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042778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4"/>
          <a:stretch/>
        </p:blipFill>
        <p:spPr bwMode="auto">
          <a:xfrm>
            <a:off x="609600" y="132522"/>
            <a:ext cx="10800522" cy="645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951007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1"/>
          <a:stretch/>
        </p:blipFill>
        <p:spPr bwMode="auto">
          <a:xfrm>
            <a:off x="609600" y="116632"/>
            <a:ext cx="10972800" cy="6284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99F0A5-AEFA-38C7-1804-3126AAA5F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0110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2DB3CD9-44AD-D4B6-14E5-7B7135EC2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544E64-F2BB-60FA-5FAD-F71A9C0CE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9FC34-0492-BE7E-A385-5D4196135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4" b="10923"/>
          <a:stretch/>
        </p:blipFill>
        <p:spPr>
          <a:xfrm>
            <a:off x="0" y="1672"/>
            <a:ext cx="12192000" cy="658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648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D2B6988-9E80-318A-A72A-C93EBEF1D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D479F6-E0B7-95FB-FE3F-703772920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8776D7-0733-71E2-C992-85AA4B583F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386"/>
          <a:stretch/>
        </p:blipFill>
        <p:spPr>
          <a:xfrm>
            <a:off x="0" y="1673"/>
            <a:ext cx="12192000" cy="658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809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6D837D-9798-FCD4-AA2D-43A9FC497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0505"/>
          <a:stretch/>
        </p:blipFill>
        <p:spPr>
          <a:xfrm>
            <a:off x="120096" y="106017"/>
            <a:ext cx="11462304" cy="6477345"/>
          </a:xfrm>
        </p:spPr>
      </p:pic>
    </p:spTree>
    <p:extLst>
      <p:ext uri="{BB962C8B-B14F-4D97-AF65-F5344CB8AC3E}">
        <p14:creationId xmlns:p14="http://schemas.microsoft.com/office/powerpoint/2010/main" val="20030678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BE14A-A0BF-3FB4-D57E-06E3713C1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4CE94E-02F0-E49A-95AD-B7E4E86CB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760F1-1036-E12D-2A26-09DB3996B0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99"/>
          <a:stretch/>
        </p:blipFill>
        <p:spPr>
          <a:xfrm>
            <a:off x="0" y="1673"/>
            <a:ext cx="12192000" cy="667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23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67B430-D93D-0298-C67C-70DF08625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577"/>
          <a:stretch/>
        </p:blipFill>
        <p:spPr>
          <a:xfrm>
            <a:off x="333306" y="261386"/>
            <a:ext cx="11858694" cy="6095430"/>
          </a:xfrm>
        </p:spPr>
      </p:pic>
    </p:spTree>
    <p:extLst>
      <p:ext uri="{BB962C8B-B14F-4D97-AF65-F5344CB8AC3E}">
        <p14:creationId xmlns:p14="http://schemas.microsoft.com/office/powerpoint/2010/main" val="18883865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2181D7B-A66C-9961-2B79-FCB7835CD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AE6384-9FC6-EEA4-3AC3-9636FFFED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CB533-DB6A-2940-B543-ECD23048A0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5" b="8990"/>
          <a:stretch/>
        </p:blipFill>
        <p:spPr>
          <a:xfrm>
            <a:off x="0" y="1673"/>
            <a:ext cx="12192000" cy="646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18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00" y="1035591"/>
            <a:ext cx="10962800" cy="53359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82240" y="350520"/>
            <a:ext cx="60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IP ADDRESSING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757475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68C1-3E7C-4392-BAF8-5C861DE47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IP ADDRESSING</a:t>
            </a:r>
            <a:endParaRPr lang="en-IN" dirty="0"/>
          </a:p>
        </p:txBody>
      </p:sp>
      <p:pic>
        <p:nvPicPr>
          <p:cNvPr id="3" name="Picture 2" descr="• Different class of IP’s are used for different&#10;purpose.&#10; ">
            <a:extLst>
              <a:ext uri="{FF2B5EF4-FFF2-40B4-BE49-F238E27FC236}">
                <a16:creationId xmlns:a16="http://schemas.microsoft.com/office/drawing/2014/main" id="{AEDCFEAE-F736-44E8-BAE2-27B08AAC6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93" y="661337"/>
            <a:ext cx="10406613" cy="553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858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587F11C-E461-40D4-8CA4-BC9707205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5363"/>
            <a:ext cx="506233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ypervisor Type 1 and Type 2 - Windows 10 Forums">
            <a:extLst>
              <a:ext uri="{FF2B5EF4-FFF2-40B4-BE49-F238E27FC236}">
                <a16:creationId xmlns:a16="http://schemas.microsoft.com/office/drawing/2014/main" id="{EF5CFD46-C69D-4586-A502-380F2A26A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826" y="995363"/>
            <a:ext cx="6810375" cy="562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836DB3-105A-4F43-8FCD-E16AD0C6B993}"/>
              </a:ext>
            </a:extLst>
          </p:cNvPr>
          <p:cNvSpPr txBox="1"/>
          <p:nvPr/>
        </p:nvSpPr>
        <p:spPr>
          <a:xfrm>
            <a:off x="278296" y="410817"/>
            <a:ext cx="1143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Virtualization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64205169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1486</Words>
  <Application>Microsoft Office PowerPoint</Application>
  <PresentationFormat>Widescreen</PresentationFormat>
  <Paragraphs>192</Paragraphs>
  <Slides>67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67</vt:i4>
      </vt:variant>
    </vt:vector>
  </HeadingPairs>
  <TitlesOfParts>
    <vt:vector size="90" baseType="lpstr">
      <vt:lpstr>Arial</vt:lpstr>
      <vt:lpstr>Calibri</vt:lpstr>
      <vt:lpstr>Century Gothic</vt:lpstr>
      <vt:lpstr>erdana</vt:lpstr>
      <vt:lpstr>Georgia</vt:lpstr>
      <vt:lpstr>inherit</vt:lpstr>
      <vt:lpstr>inter-bold</vt:lpstr>
      <vt:lpstr>inter-regular</vt:lpstr>
      <vt:lpstr>Lato</vt:lpstr>
      <vt:lpstr>Lucida Sans Unicode</vt:lpstr>
      <vt:lpstr>Montserrat</vt:lpstr>
      <vt:lpstr>open sans</vt:lpstr>
      <vt:lpstr>proxima-nova</vt:lpstr>
      <vt:lpstr>Roboto</vt:lpstr>
      <vt:lpstr>Source Sans Pro</vt:lpstr>
      <vt:lpstr>Symbol</vt:lpstr>
      <vt:lpstr>urw-din</vt:lpstr>
      <vt:lpstr>Verdana</vt:lpstr>
      <vt:lpstr>Wingdings 2</vt:lpstr>
      <vt:lpstr>Wingdings 3</vt:lpstr>
      <vt:lpstr>Slice</vt:lpstr>
      <vt:lpstr>Concourse</vt:lpstr>
      <vt:lpstr>Office Theme</vt:lpstr>
      <vt:lpstr>Computer Network Interconnecting of Devices in order to share Resources</vt:lpstr>
      <vt:lpstr>PowerPoint Presentation</vt:lpstr>
      <vt:lpstr>Switching</vt:lpstr>
      <vt:lpstr>ROUTER</vt:lpstr>
      <vt:lpstr>PowerPoint Presentation</vt:lpstr>
      <vt:lpstr>PowerPoint Presentation</vt:lpstr>
      <vt:lpstr>PowerPoint Presentation</vt:lpstr>
      <vt:lpstr>IP ADDRESSING</vt:lpstr>
      <vt:lpstr>PowerPoint Presentation</vt:lpstr>
      <vt:lpstr>What Is Cloud Computing?</vt:lpstr>
      <vt:lpstr>characteristics of Cloud Computing</vt:lpstr>
      <vt:lpstr>Cloud Model</vt:lpstr>
      <vt:lpstr>IAAS</vt:lpstr>
      <vt:lpstr>Paas</vt:lpstr>
      <vt:lpstr>PAAS</vt:lpstr>
      <vt:lpstr>PowerPoint Presentation</vt:lpstr>
      <vt:lpstr> </vt:lpstr>
      <vt:lpstr>Cloud Providers</vt:lpstr>
      <vt:lpstr>Private Cloud</vt:lpstr>
      <vt:lpstr>Hybrid cLOud</vt:lpstr>
      <vt:lpstr>Community Cloud</vt:lpstr>
      <vt:lpstr>Types Of CLOUD</vt:lpstr>
      <vt:lpstr>Key challenges in Cloud environments</vt:lpstr>
      <vt:lpstr>Automation possibilities in cloud platform,</vt:lpstr>
      <vt:lpstr>AWS Services = EC2</vt:lpstr>
      <vt:lpstr>AWS Services – Elastic Load Balancing</vt:lpstr>
      <vt:lpstr>Aws Services – Auto Scaling</vt:lpstr>
      <vt:lpstr>AWS services - Storage</vt:lpstr>
      <vt:lpstr>Aws Services -Storage</vt:lpstr>
      <vt:lpstr>AWS services – Amazon RDS</vt:lpstr>
      <vt:lpstr>AWS Services - IAM</vt:lpstr>
      <vt:lpstr>AWS Services – Simple Notification Service</vt:lpstr>
      <vt:lpstr>Aws Services – Simple Queue Service</vt:lpstr>
      <vt:lpstr>AWS Pricing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DevOps Lifecycle &amp; Work Flow</vt:lpstr>
      <vt:lpstr>Infrasturcture as CODE</vt:lpstr>
      <vt:lpstr>Working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Red Hat</dc:creator>
  <cp:lastModifiedBy>Red Hat</cp:lastModifiedBy>
  <cp:revision>36</cp:revision>
  <dcterms:created xsi:type="dcterms:W3CDTF">2022-04-11T04:03:03Z</dcterms:created>
  <dcterms:modified xsi:type="dcterms:W3CDTF">2022-07-08T04:19:04Z</dcterms:modified>
</cp:coreProperties>
</file>

<file path=docProps/thumbnail.jpeg>
</file>